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Google Sans Medium"/>
      <p:regular r:id="rId24"/>
      <p:bold r:id="rId25"/>
      <p:italic r:id="rId26"/>
      <p:boldItalic r:id="rId27"/>
    </p:embeddedFont>
    <p:embeddedFont>
      <p:font typeface="Open Sans SemiBold"/>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GoogleSansMedium-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GoogleSansMedium-italic.fntdata"/><Relationship Id="rId25" Type="http://schemas.openxmlformats.org/officeDocument/2006/relationships/font" Target="fonts/GoogleSansMedium-bold.fntdata"/><Relationship Id="rId28" Type="http://schemas.openxmlformats.org/officeDocument/2006/relationships/font" Target="fonts/OpenSansSemiBold-regular.fntdata"/><Relationship Id="rId27" Type="http://schemas.openxmlformats.org/officeDocument/2006/relationships/font" Target="fonts/GoogleSans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penSans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SemiBold-boldItalic.fntdata"/><Relationship Id="rId30" Type="http://schemas.openxmlformats.org/officeDocument/2006/relationships/font" Target="fonts/OpenSansSemiBold-italic.fntdata"/><Relationship Id="rId11" Type="http://schemas.openxmlformats.org/officeDocument/2006/relationships/slide" Target="slides/slide5.xml"/><Relationship Id="rId33" Type="http://schemas.openxmlformats.org/officeDocument/2006/relationships/font" Target="fonts/OpenSans-bold.fntdata"/><Relationship Id="rId10" Type="http://schemas.openxmlformats.org/officeDocument/2006/relationships/slide" Target="slides/slide4.xml"/><Relationship Id="rId32" Type="http://schemas.openxmlformats.org/officeDocument/2006/relationships/font" Target="fonts/OpenSans-regular.fntdata"/><Relationship Id="rId13" Type="http://schemas.openxmlformats.org/officeDocument/2006/relationships/slide" Target="slides/slide7.xml"/><Relationship Id="rId35" Type="http://schemas.openxmlformats.org/officeDocument/2006/relationships/font" Target="fonts/OpenSans-boldItalic.fntdata"/><Relationship Id="rId12" Type="http://schemas.openxmlformats.org/officeDocument/2006/relationships/slide" Target="slides/slide6.xml"/><Relationship Id="rId34"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ed80ebc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ed80ebc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d03e5b7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d03e5b7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ed80ebc1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ed80ebc1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d03e5b75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d03e5b75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d03e5b7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d03e5b7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d03e5b75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d03e5b75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61" name="Shape 61"/>
        <p:cNvGrpSpPr/>
        <p:nvPr/>
      </p:nvGrpSpPr>
      <p:grpSpPr>
        <a:xfrm>
          <a:off x="0" y="0"/>
          <a:ext cx="0" cy="0"/>
          <a:chOff x="0" y="0"/>
          <a:chExt cx="0" cy="0"/>
        </a:xfrm>
      </p:grpSpPr>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9" name="Shape 69"/>
        <p:cNvGrpSpPr/>
        <p:nvPr/>
      </p:nvGrpSpPr>
      <p:grpSpPr>
        <a:xfrm>
          <a:off x="0" y="0"/>
          <a:ext cx="0" cy="0"/>
          <a:chOff x="0" y="0"/>
          <a:chExt cx="0" cy="0"/>
        </a:xfrm>
      </p:grpSpPr>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73" name="Shape 73"/>
        <p:cNvGrpSpPr/>
        <p:nvPr/>
      </p:nvGrpSpPr>
      <p:grpSpPr>
        <a:xfrm>
          <a:off x="0" y="0"/>
          <a:ext cx="0" cy="0"/>
          <a:chOff x="0" y="0"/>
          <a:chExt cx="0" cy="0"/>
        </a:xfrm>
      </p:grpSpPr>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77" name="Shape 77"/>
        <p:cNvGrpSpPr/>
        <p:nvPr/>
      </p:nvGrpSpPr>
      <p:grpSpPr>
        <a:xfrm>
          <a:off x="0" y="0"/>
          <a:ext cx="0" cy="0"/>
          <a:chOff x="0" y="0"/>
          <a:chExt cx="0" cy="0"/>
        </a:xfrm>
      </p:grpSpPr>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 name="Google Shape;98;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Google Shape;114;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8" name="Google Shape;11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2" name="Google Shape;1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23"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26"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9"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32"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5"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38"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4"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7"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21" Type="http://schemas.openxmlformats.org/officeDocument/2006/relationships/theme" Target="../theme/theme2.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image" Target="../media/image6.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84" name="Google Shape;84;p20"/>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52" name="Shape 152"/>
        <p:cNvGrpSpPr/>
        <p:nvPr/>
      </p:nvGrpSpPr>
      <p:grpSpPr>
        <a:xfrm>
          <a:off x="0" y="0"/>
          <a:ext cx="0" cy="0"/>
          <a:chOff x="0" y="0"/>
          <a:chExt cx="0" cy="0"/>
        </a:xfrm>
      </p:grpSpPr>
      <p:sp>
        <p:nvSpPr>
          <p:cNvPr id="153" name="Google Shape;153;p40"/>
          <p:cNvSpPr txBox="1"/>
          <p:nvPr/>
        </p:nvSpPr>
        <p:spPr>
          <a:xfrm>
            <a:off x="517675" y="1819738"/>
            <a:ext cx="4931100" cy="738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Level up</a:t>
            </a:r>
            <a:endParaRPr sz="360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Michal Tabiš</a:t>
            </a:r>
            <a:endParaRPr sz="240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a:t>
            </a:r>
            <a:r>
              <a:rPr lang="en" sz="2400">
                <a:solidFill>
                  <a:srgbClr val="5F6368"/>
                </a:solidFill>
                <a:latin typeface="Open Sans"/>
                <a:ea typeface="Open Sans"/>
                <a:cs typeface="Open Sans"/>
                <a:sym typeface="Open Sans"/>
              </a:rPr>
              <a:t>wireframes </a:t>
            </a:r>
            <a:endParaRPr sz="2400">
              <a:solidFill>
                <a:srgbClr val="5F6368"/>
              </a:solidFill>
              <a:latin typeface="Open Sans"/>
              <a:ea typeface="Open Sans"/>
              <a:cs typeface="Open Sans"/>
              <a:sym typeface="Open Sans"/>
            </a:endParaRPr>
          </a:p>
        </p:txBody>
      </p:sp>
      <p:sp>
        <p:nvSpPr>
          <p:cNvPr id="243" name="Google Shape;243;p49"/>
          <p:cNvSpPr txBox="1"/>
          <p:nvPr/>
        </p:nvSpPr>
        <p:spPr>
          <a:xfrm>
            <a:off x="517675" y="1522550"/>
            <a:ext cx="2421300" cy="1046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Paper wireframe includes home page, product page and product list</a:t>
            </a:r>
            <a:endParaRPr/>
          </a:p>
        </p:txBody>
      </p:sp>
      <p:pic>
        <p:nvPicPr>
          <p:cNvPr id="244" name="Google Shape;244;p49"/>
          <p:cNvPicPr preferRelativeResize="0"/>
          <p:nvPr/>
        </p:nvPicPr>
        <p:blipFill>
          <a:blip r:embed="rId3">
            <a:alphaModFix/>
          </a:blip>
          <a:stretch>
            <a:fillRect/>
          </a:stretch>
        </p:blipFill>
        <p:spPr>
          <a:xfrm>
            <a:off x="3074825" y="1230850"/>
            <a:ext cx="5900227" cy="31863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cxnSp>
        <p:nvCxnSpPr>
          <p:cNvPr id="250" name="Google Shape;250;p50"/>
          <p:cNvCxnSpPr/>
          <p:nvPr/>
        </p:nvCxnSpPr>
        <p:spPr>
          <a:xfrm>
            <a:off x="2223050" y="3652650"/>
            <a:ext cx="918900" cy="0"/>
          </a:xfrm>
          <a:prstGeom prst="straightConnector1">
            <a:avLst/>
          </a:prstGeom>
          <a:noFill/>
          <a:ln cap="flat" cmpd="sng" w="19050">
            <a:solidFill>
              <a:srgbClr val="FBBC04"/>
            </a:solidFill>
            <a:prstDash val="solid"/>
            <a:round/>
            <a:headEnd len="med" w="med" type="none"/>
            <a:tailEnd len="med" w="med" type="triangle"/>
          </a:ln>
        </p:spPr>
      </p:cxnSp>
      <p:sp>
        <p:nvSpPr>
          <p:cNvPr id="251" name="Google Shape;251;p50"/>
          <p:cNvSpPr txBox="1"/>
          <p:nvPr/>
        </p:nvSpPr>
        <p:spPr>
          <a:xfrm>
            <a:off x="1045300" y="3381425"/>
            <a:ext cx="131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Recommendations based on previous views</a:t>
            </a:r>
            <a:endParaRPr sz="1000">
              <a:solidFill>
                <a:srgbClr val="5F6368"/>
              </a:solidFill>
              <a:latin typeface="Open Sans"/>
              <a:ea typeface="Open Sans"/>
              <a:cs typeface="Open Sans"/>
              <a:sym typeface="Open Sans"/>
            </a:endParaRPr>
          </a:p>
        </p:txBody>
      </p:sp>
      <p:sp>
        <p:nvSpPr>
          <p:cNvPr id="252" name="Google Shape;252;p50"/>
          <p:cNvSpPr txBox="1"/>
          <p:nvPr/>
        </p:nvSpPr>
        <p:spPr>
          <a:xfrm>
            <a:off x="104450" y="1550550"/>
            <a:ext cx="1665900" cy="554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rgbClr val="5F6368"/>
                </a:solidFill>
                <a:latin typeface="Open Sans"/>
                <a:ea typeface="Open Sans"/>
                <a:cs typeface="Open Sans"/>
                <a:sym typeface="Open Sans"/>
              </a:rPr>
              <a:t>Users will see new game releases here</a:t>
            </a:r>
            <a:endParaRPr sz="1200">
              <a:solidFill>
                <a:srgbClr val="5F6368"/>
              </a:solidFill>
              <a:latin typeface="Open Sans"/>
              <a:ea typeface="Open Sans"/>
              <a:cs typeface="Open Sans"/>
              <a:sym typeface="Open Sans"/>
            </a:endParaRPr>
          </a:p>
        </p:txBody>
      </p:sp>
      <p:pic>
        <p:nvPicPr>
          <p:cNvPr id="253" name="Google Shape;253;p50"/>
          <p:cNvPicPr preferRelativeResize="0"/>
          <p:nvPr/>
        </p:nvPicPr>
        <p:blipFill rotWithShape="1">
          <a:blip r:embed="rId3">
            <a:alphaModFix/>
          </a:blip>
          <a:srcRect b="11430" l="37926" r="37368" t="12518"/>
          <a:stretch/>
        </p:blipFill>
        <p:spPr>
          <a:xfrm>
            <a:off x="5294788" y="405335"/>
            <a:ext cx="2223677" cy="4278275"/>
          </a:xfrm>
          <a:prstGeom prst="rect">
            <a:avLst/>
          </a:prstGeom>
          <a:noFill/>
          <a:ln>
            <a:noFill/>
          </a:ln>
        </p:spPr>
      </p:pic>
      <p:pic>
        <p:nvPicPr>
          <p:cNvPr id="254" name="Google Shape;254;p50"/>
          <p:cNvPicPr preferRelativeResize="0"/>
          <p:nvPr/>
        </p:nvPicPr>
        <p:blipFill rotWithShape="1">
          <a:blip r:embed="rId4">
            <a:alphaModFix/>
          </a:blip>
          <a:srcRect b="10612" l="37666" r="37735" t="12541"/>
          <a:stretch/>
        </p:blipFill>
        <p:spPr>
          <a:xfrm>
            <a:off x="3141938" y="405324"/>
            <a:ext cx="2223677" cy="4332851"/>
          </a:xfrm>
          <a:prstGeom prst="rect">
            <a:avLst/>
          </a:prstGeom>
          <a:noFill/>
          <a:ln>
            <a:noFill/>
          </a:ln>
        </p:spPr>
      </p:pic>
      <p:pic>
        <p:nvPicPr>
          <p:cNvPr id="255" name="Google Shape;255;p50"/>
          <p:cNvPicPr preferRelativeResize="0"/>
          <p:nvPr/>
        </p:nvPicPr>
        <p:blipFill rotWithShape="1">
          <a:blip r:embed="rId5">
            <a:alphaModFix/>
          </a:blip>
          <a:srcRect b="11617" l="37979" r="38476" t="13041"/>
          <a:stretch/>
        </p:blipFill>
        <p:spPr>
          <a:xfrm>
            <a:off x="7442400" y="446600"/>
            <a:ext cx="2118502" cy="4207949"/>
          </a:xfrm>
          <a:prstGeom prst="rect">
            <a:avLst/>
          </a:prstGeom>
          <a:noFill/>
          <a:ln>
            <a:noFill/>
          </a:ln>
        </p:spPr>
      </p:pic>
      <p:cxnSp>
        <p:nvCxnSpPr>
          <p:cNvPr id="256" name="Google Shape;256;p50"/>
          <p:cNvCxnSpPr/>
          <p:nvPr/>
        </p:nvCxnSpPr>
        <p:spPr>
          <a:xfrm>
            <a:off x="1770350" y="1827600"/>
            <a:ext cx="1371600" cy="0"/>
          </a:xfrm>
          <a:prstGeom prst="straightConnector1">
            <a:avLst/>
          </a:prstGeom>
          <a:noFill/>
          <a:ln cap="flat" cmpd="sng" w="19050">
            <a:solidFill>
              <a:srgbClr val="FBBC04"/>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1"/>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a:t>
            </a:r>
            <a:r>
              <a:rPr lang="en" sz="2400">
                <a:solidFill>
                  <a:srgbClr val="5F6368"/>
                </a:solidFill>
                <a:latin typeface="Open Sans"/>
                <a:ea typeface="Open Sans"/>
                <a:cs typeface="Open Sans"/>
                <a:sym typeface="Open Sans"/>
              </a:rPr>
              <a:t>-fidelity prototype</a:t>
            </a:r>
            <a:endParaRPr sz="2400">
              <a:solidFill>
                <a:srgbClr val="5F6368"/>
              </a:solidFill>
              <a:latin typeface="Open Sans"/>
              <a:ea typeface="Open Sans"/>
              <a:cs typeface="Open Sans"/>
              <a:sym typeface="Open Sans"/>
            </a:endParaRPr>
          </a:p>
        </p:txBody>
      </p:sp>
      <p:sp>
        <p:nvSpPr>
          <p:cNvPr id="262" name="Google Shape;262;p51"/>
          <p:cNvSpPr txBox="1"/>
          <p:nvPr/>
        </p:nvSpPr>
        <p:spPr>
          <a:xfrm>
            <a:off x="517675" y="1208525"/>
            <a:ext cx="4310100" cy="3632700"/>
          </a:xfrm>
          <a:prstGeom prst="rect">
            <a:avLst/>
          </a:prstGeom>
          <a:noFill/>
          <a:ln>
            <a:noFill/>
          </a:ln>
        </p:spPr>
        <p:txBody>
          <a:bodyPr anchorCtr="0" anchor="t" bIns="91425" lIns="0" spcFirstLastPara="1" rIns="91425" wrap="square" tIns="91425">
            <a:spAutoFit/>
          </a:bodyPr>
          <a:lstStyle/>
          <a:p>
            <a:pPr indent="0" lvl="0" marL="0" rtl="0" algn="just">
              <a:lnSpc>
                <a:spcPct val="150000"/>
              </a:lnSpc>
              <a:spcBef>
                <a:spcPts val="0"/>
              </a:spcBef>
              <a:spcAft>
                <a:spcPts val="0"/>
              </a:spcAft>
              <a:buNone/>
            </a:pPr>
            <a:r>
              <a:rPr lang="en">
                <a:solidFill>
                  <a:srgbClr val="5F6368"/>
                </a:solidFill>
                <a:latin typeface="Open Sans"/>
                <a:ea typeface="Open Sans"/>
                <a:cs typeface="Open Sans"/>
                <a:sym typeface="Open Sans"/>
              </a:rPr>
              <a:t>The user flow for the gaming app begins with the login or registration process, allowing users to create or access their accounts. After authentication, users are directed to the homepage where they can browse recently released games or view recommended titles. They have the option to add games to their wishlist, modify profile information, and proceed to the cart to complete purchases, thereby culminating their interaction with the application.</a:t>
            </a:r>
            <a:endParaRPr>
              <a:solidFill>
                <a:srgbClr val="5F6368"/>
              </a:solidFill>
              <a:latin typeface="Open Sans"/>
              <a:ea typeface="Open Sans"/>
              <a:cs typeface="Open Sans"/>
              <a:sym typeface="Open Sans"/>
            </a:endParaRPr>
          </a:p>
          <a:p>
            <a:pPr indent="0" lvl="0" marL="0" rtl="0" algn="just">
              <a:lnSpc>
                <a:spcPct val="150000"/>
              </a:lnSpc>
              <a:spcBef>
                <a:spcPts val="0"/>
              </a:spcBef>
              <a:spcAft>
                <a:spcPts val="0"/>
              </a:spcAft>
              <a:buNone/>
            </a:pPr>
            <a:r>
              <a:t/>
            </a:r>
            <a:endParaRPr>
              <a:latin typeface="Open Sans"/>
              <a:ea typeface="Open Sans"/>
              <a:cs typeface="Open Sans"/>
              <a:sym typeface="Open Sans"/>
            </a:endParaRPr>
          </a:p>
        </p:txBody>
      </p:sp>
      <p:pic>
        <p:nvPicPr>
          <p:cNvPr id="263" name="Google Shape;263;p51"/>
          <p:cNvPicPr preferRelativeResize="0"/>
          <p:nvPr/>
        </p:nvPicPr>
        <p:blipFill>
          <a:blip r:embed="rId3">
            <a:alphaModFix/>
          </a:blip>
          <a:stretch>
            <a:fillRect/>
          </a:stretch>
        </p:blipFill>
        <p:spPr>
          <a:xfrm>
            <a:off x="5669675" y="691625"/>
            <a:ext cx="1848790" cy="3760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267" name="Shape 267"/>
        <p:cNvGrpSpPr/>
        <p:nvPr/>
      </p:nvGrpSpPr>
      <p:grpSpPr>
        <a:xfrm>
          <a:off x="0" y="0"/>
          <a:ext cx="0" cy="0"/>
          <a:chOff x="0" y="0"/>
          <a:chExt cx="0" cy="0"/>
        </a:xfrm>
      </p:grpSpPr>
      <p:sp>
        <p:nvSpPr>
          <p:cNvPr id="268" name="Google Shape;268;p52"/>
          <p:cNvSpPr txBox="1"/>
          <p:nvPr/>
        </p:nvSpPr>
        <p:spPr>
          <a:xfrm>
            <a:off x="3721275" y="2326950"/>
            <a:ext cx="399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p:txBody>
      </p:sp>
      <p:sp>
        <p:nvSpPr>
          <p:cNvPr id="269" name="Google Shape;269;p52"/>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70" name="Google Shape;270;p52"/>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pic>
        <p:nvPicPr>
          <p:cNvPr id="276" name="Google Shape;276;p53"/>
          <p:cNvPicPr preferRelativeResize="0"/>
          <p:nvPr/>
        </p:nvPicPr>
        <p:blipFill>
          <a:blip r:embed="rId3">
            <a:alphaModFix/>
          </a:blip>
          <a:stretch>
            <a:fillRect/>
          </a:stretch>
        </p:blipFill>
        <p:spPr>
          <a:xfrm>
            <a:off x="115275" y="1413663"/>
            <a:ext cx="1464202" cy="3174301"/>
          </a:xfrm>
          <a:prstGeom prst="rect">
            <a:avLst/>
          </a:prstGeom>
          <a:noFill/>
          <a:ln>
            <a:noFill/>
          </a:ln>
        </p:spPr>
      </p:pic>
      <p:pic>
        <p:nvPicPr>
          <p:cNvPr id="277" name="Google Shape;277;p53"/>
          <p:cNvPicPr preferRelativeResize="0"/>
          <p:nvPr/>
        </p:nvPicPr>
        <p:blipFill>
          <a:blip r:embed="rId4">
            <a:alphaModFix/>
          </a:blip>
          <a:stretch>
            <a:fillRect/>
          </a:stretch>
        </p:blipFill>
        <p:spPr>
          <a:xfrm>
            <a:off x="1709788" y="1413702"/>
            <a:ext cx="1464200" cy="3174275"/>
          </a:xfrm>
          <a:prstGeom prst="rect">
            <a:avLst/>
          </a:prstGeom>
          <a:noFill/>
          <a:ln>
            <a:noFill/>
          </a:ln>
        </p:spPr>
      </p:pic>
      <p:pic>
        <p:nvPicPr>
          <p:cNvPr id="278" name="Google Shape;278;p53"/>
          <p:cNvPicPr preferRelativeResize="0"/>
          <p:nvPr/>
        </p:nvPicPr>
        <p:blipFill>
          <a:blip r:embed="rId5">
            <a:alphaModFix/>
          </a:blip>
          <a:stretch>
            <a:fillRect/>
          </a:stretch>
        </p:blipFill>
        <p:spPr>
          <a:xfrm>
            <a:off x="3304316" y="1413693"/>
            <a:ext cx="1464200" cy="3174271"/>
          </a:xfrm>
          <a:prstGeom prst="rect">
            <a:avLst/>
          </a:prstGeom>
          <a:noFill/>
          <a:ln>
            <a:noFill/>
          </a:ln>
        </p:spPr>
      </p:pic>
      <p:pic>
        <p:nvPicPr>
          <p:cNvPr id="279" name="Google Shape;279;p53"/>
          <p:cNvPicPr preferRelativeResize="0"/>
          <p:nvPr/>
        </p:nvPicPr>
        <p:blipFill>
          <a:blip r:embed="rId6">
            <a:alphaModFix/>
          </a:blip>
          <a:stretch>
            <a:fillRect/>
          </a:stretch>
        </p:blipFill>
        <p:spPr>
          <a:xfrm>
            <a:off x="8183925" y="140375"/>
            <a:ext cx="960075" cy="4637373"/>
          </a:xfrm>
          <a:prstGeom prst="rect">
            <a:avLst/>
          </a:prstGeom>
          <a:noFill/>
          <a:ln>
            <a:noFill/>
          </a:ln>
        </p:spPr>
      </p:pic>
      <p:pic>
        <p:nvPicPr>
          <p:cNvPr id="280" name="Google Shape;280;p53"/>
          <p:cNvPicPr preferRelativeResize="0"/>
          <p:nvPr/>
        </p:nvPicPr>
        <p:blipFill>
          <a:blip r:embed="rId7">
            <a:alphaModFix/>
          </a:blip>
          <a:stretch>
            <a:fillRect/>
          </a:stretch>
        </p:blipFill>
        <p:spPr>
          <a:xfrm>
            <a:off x="4898850" y="1413712"/>
            <a:ext cx="1464200" cy="3174262"/>
          </a:xfrm>
          <a:prstGeom prst="rect">
            <a:avLst/>
          </a:prstGeom>
          <a:noFill/>
          <a:ln>
            <a:noFill/>
          </a:ln>
        </p:spPr>
      </p:pic>
      <p:pic>
        <p:nvPicPr>
          <p:cNvPr id="281" name="Google Shape;281;p53"/>
          <p:cNvPicPr preferRelativeResize="0"/>
          <p:nvPr/>
        </p:nvPicPr>
        <p:blipFill>
          <a:blip r:embed="rId8">
            <a:alphaModFix/>
          </a:blip>
          <a:stretch>
            <a:fillRect/>
          </a:stretch>
        </p:blipFill>
        <p:spPr>
          <a:xfrm>
            <a:off x="6493375" y="1413699"/>
            <a:ext cx="1464200" cy="3174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4"/>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287" name="Google Shape;287;p54"/>
          <p:cNvSpPr txBox="1"/>
          <p:nvPr/>
        </p:nvSpPr>
        <p:spPr>
          <a:xfrm>
            <a:off x="2105500" y="2930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8" name="Google Shape;288;p54"/>
          <p:cNvPicPr preferRelativeResize="0"/>
          <p:nvPr/>
        </p:nvPicPr>
        <p:blipFill>
          <a:blip r:embed="rId3">
            <a:alphaModFix/>
          </a:blip>
          <a:stretch>
            <a:fillRect/>
          </a:stretch>
        </p:blipFill>
        <p:spPr>
          <a:xfrm>
            <a:off x="5270575" y="285750"/>
            <a:ext cx="2247900" cy="457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292" name="Shape 292"/>
        <p:cNvGrpSpPr/>
        <p:nvPr/>
      </p:nvGrpSpPr>
      <p:grpSpPr>
        <a:xfrm>
          <a:off x="0" y="0"/>
          <a:ext cx="0" cy="0"/>
          <a:chOff x="0" y="0"/>
          <a:chExt cx="0" cy="0"/>
        </a:xfrm>
      </p:grpSpPr>
      <p:sp>
        <p:nvSpPr>
          <p:cNvPr id="293" name="Google Shape;293;p55"/>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294" name="Google Shape;294;p55"/>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295" name="Google Shape;295;p55"/>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6"/>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01" name="Google Shape;301;p56"/>
          <p:cNvSpPr txBox="1"/>
          <p:nvPr/>
        </p:nvSpPr>
        <p:spPr>
          <a:xfrm>
            <a:off x="353325" y="2246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I learned how to use call to action, prototyping, mock-up creation, as well as low-fidelity prototype and high-fidelity prototype.</a:t>
            </a:r>
            <a:endParaRPr b="1" sz="1200">
              <a:solidFill>
                <a:srgbClr val="4285F4"/>
              </a:solidFill>
              <a:latin typeface="Open Sans"/>
              <a:ea typeface="Open Sans"/>
              <a:cs typeface="Open Sans"/>
              <a:sym typeface="Open Sans"/>
            </a:endParaRPr>
          </a:p>
        </p:txBody>
      </p:sp>
      <p:sp>
        <p:nvSpPr>
          <p:cNvPr id="302" name="Google Shape;302;p56"/>
          <p:cNvSpPr/>
          <p:nvPr/>
        </p:nvSpPr>
        <p:spPr>
          <a:xfrm>
            <a:off x="353325" y="1543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56"/>
          <p:cNvGrpSpPr/>
          <p:nvPr/>
        </p:nvGrpSpPr>
        <p:grpSpPr>
          <a:xfrm>
            <a:off x="463203" y="1685963"/>
            <a:ext cx="293543" cy="227362"/>
            <a:chOff x="420350" y="238125"/>
            <a:chExt cx="6779275" cy="5238750"/>
          </a:xfrm>
        </p:grpSpPr>
        <p:sp>
          <p:nvSpPr>
            <p:cNvPr id="304" name="Google Shape;304;p56"/>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6"/>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6"/>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6"/>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1"/>
          <p:cNvSpPr txBox="1"/>
          <p:nvPr/>
        </p:nvSpPr>
        <p:spPr>
          <a:xfrm>
            <a:off x="1231075" y="1604200"/>
            <a:ext cx="3836100" cy="1523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Level UP is  gaming platform designed to empower gamers with access to the latest game releases, a  community space, and communication between gamers.</a:t>
            </a:r>
            <a:endParaRPr b="1" sz="1200">
              <a:solidFill>
                <a:srgbClr val="1967D2"/>
              </a:solidFill>
              <a:latin typeface="Open Sans"/>
              <a:ea typeface="Open Sans"/>
              <a:cs typeface="Open Sans"/>
              <a:sym typeface="Open Sans"/>
            </a:endParaRPr>
          </a:p>
        </p:txBody>
      </p:sp>
      <p:sp>
        <p:nvSpPr>
          <p:cNvPr id="162" name="Google Shape;162;p4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3" name="Google Shape;163;p41"/>
          <p:cNvSpPr/>
          <p:nvPr/>
        </p:nvSpPr>
        <p:spPr>
          <a:xfrm>
            <a:off x="517675" y="16042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1"/>
          <p:cNvSpPr txBox="1"/>
          <p:nvPr/>
        </p:nvSpPr>
        <p:spPr>
          <a:xfrm>
            <a:off x="1231075" y="317298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October 2023 - November 2023</a:t>
            </a:r>
            <a:endParaRPr b="1" sz="1200">
              <a:solidFill>
                <a:srgbClr val="4285F4"/>
              </a:solidFill>
              <a:latin typeface="Open Sans"/>
              <a:ea typeface="Open Sans"/>
              <a:cs typeface="Open Sans"/>
              <a:sym typeface="Open Sans"/>
            </a:endParaRPr>
          </a:p>
        </p:txBody>
      </p:sp>
      <p:sp>
        <p:nvSpPr>
          <p:cNvPr id="165" name="Google Shape;165;p41"/>
          <p:cNvSpPr/>
          <p:nvPr/>
        </p:nvSpPr>
        <p:spPr>
          <a:xfrm>
            <a:off x="517675" y="317298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1"/>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7" name="Google Shape;167;p41"/>
          <p:cNvSpPr/>
          <p:nvPr/>
        </p:nvSpPr>
        <p:spPr>
          <a:xfrm>
            <a:off x="610514" y="17522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68" name="Google Shape;168;p41"/>
          <p:cNvPicPr preferRelativeResize="0"/>
          <p:nvPr/>
        </p:nvPicPr>
        <p:blipFill>
          <a:blip r:embed="rId3">
            <a:alphaModFix/>
          </a:blip>
          <a:stretch>
            <a:fillRect/>
          </a:stretch>
        </p:blipFill>
        <p:spPr>
          <a:xfrm>
            <a:off x="4572000" y="623102"/>
            <a:ext cx="4627825" cy="3470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2"/>
          <p:cNvSpPr txBox="1"/>
          <p:nvPr/>
        </p:nvSpPr>
        <p:spPr>
          <a:xfrm>
            <a:off x="517675" y="2237975"/>
            <a:ext cx="3446100" cy="1523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None/>
            </a:pPr>
            <a:r>
              <a:rPr lang="en" sz="1200">
                <a:solidFill>
                  <a:srgbClr val="5F6368"/>
                </a:solidFill>
                <a:latin typeface="Open Sans"/>
                <a:ea typeface="Open Sans"/>
                <a:cs typeface="Open Sans"/>
                <a:sym typeface="Open Sans"/>
              </a:rPr>
              <a:t>Gamers often lack a centralised platform to provide reliable information, customer reviews and seamless purchasing of the latest game titles.</a:t>
            </a:r>
            <a:endParaRPr b="1" sz="1200">
              <a:solidFill>
                <a:srgbClr val="4285F4"/>
              </a:solidFill>
              <a:latin typeface="Open Sans"/>
              <a:ea typeface="Open Sans"/>
              <a:cs typeface="Open Sans"/>
              <a:sym typeface="Open Sans"/>
            </a:endParaRPr>
          </a:p>
        </p:txBody>
      </p:sp>
      <p:sp>
        <p:nvSpPr>
          <p:cNvPr id="174" name="Google Shape;174;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5" name="Google Shape;175;p42"/>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2"/>
          <p:cNvSpPr txBox="1"/>
          <p:nvPr/>
        </p:nvSpPr>
        <p:spPr>
          <a:xfrm>
            <a:off x="4572000" y="2237975"/>
            <a:ext cx="4149600" cy="2355000"/>
          </a:xfrm>
          <a:prstGeom prst="rect">
            <a:avLst/>
          </a:prstGeom>
          <a:noFill/>
          <a:ln>
            <a:noFill/>
          </a:ln>
        </p:spPr>
        <p:txBody>
          <a:bodyPr anchorCtr="0" anchor="t" bIns="91425" lIns="0" spcFirstLastPara="1" rIns="91425" wrap="square" tIns="91425">
            <a:spAutoFit/>
          </a:bodyPr>
          <a:lstStyle/>
          <a:p>
            <a:pPr indent="0" lvl="0" marL="0" rtl="0" algn="just">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None/>
            </a:pPr>
            <a:r>
              <a:rPr lang="en" sz="1200">
                <a:solidFill>
                  <a:srgbClr val="5F6368"/>
                </a:solidFill>
                <a:latin typeface="Open Sans"/>
                <a:ea typeface="Open Sans"/>
                <a:cs typeface="Open Sans"/>
                <a:sym typeface="Open Sans"/>
              </a:rPr>
              <a:t>Creating an app and e-shop that offers a wide selection of new games but also provides a user-friendly interface for discovering, exploring and purchasing new releases. The app should prioritise user engagement, community building and a seamless customer experience, with the ultimate goal of improving the overall user gaming experience</a:t>
            </a:r>
            <a:endParaRPr b="1" sz="1200">
              <a:solidFill>
                <a:srgbClr val="4285F4"/>
              </a:solidFill>
              <a:latin typeface="Open Sans"/>
              <a:ea typeface="Open Sans"/>
              <a:cs typeface="Open Sans"/>
              <a:sym typeface="Open Sans"/>
            </a:endParaRPr>
          </a:p>
        </p:txBody>
      </p:sp>
      <p:sp>
        <p:nvSpPr>
          <p:cNvPr id="177" name="Google Shape;177;p42"/>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2"/>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9" name="Google Shape;179;p42"/>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3"/>
          <p:cNvSpPr txBox="1"/>
          <p:nvPr/>
        </p:nvSpPr>
        <p:spPr>
          <a:xfrm>
            <a:off x="517675" y="2237975"/>
            <a:ext cx="3446100" cy="400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r>
              <a:rPr lang="en" sz="1200">
                <a:solidFill>
                  <a:srgbClr val="5F6368"/>
                </a:solidFill>
                <a:latin typeface="Open Sans"/>
                <a:ea typeface="Open Sans"/>
                <a:cs typeface="Open Sans"/>
                <a:sym typeface="Open Sans"/>
              </a:rPr>
              <a:t>Lead UX designer</a:t>
            </a:r>
            <a:endParaRPr b="1" sz="1200">
              <a:solidFill>
                <a:srgbClr val="4285F4"/>
              </a:solidFill>
              <a:latin typeface="Open Sans"/>
              <a:ea typeface="Open Sans"/>
              <a:cs typeface="Open Sans"/>
              <a:sym typeface="Open Sans"/>
            </a:endParaRPr>
          </a:p>
        </p:txBody>
      </p:sp>
      <p:sp>
        <p:nvSpPr>
          <p:cNvPr id="185" name="Google Shape;185;p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6" name="Google Shape;186;p43"/>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3"/>
          <p:cNvSpPr txBox="1"/>
          <p:nvPr/>
        </p:nvSpPr>
        <p:spPr>
          <a:xfrm>
            <a:off x="4572000" y="223797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Responsibilities</a:t>
            </a:r>
            <a:r>
              <a:rPr lang="en">
                <a:solidFill>
                  <a:srgbClr val="1967D2"/>
                </a:solidFill>
                <a:latin typeface="Open Sans SemiBold"/>
                <a:ea typeface="Open Sans SemiBold"/>
                <a:cs typeface="Open Sans SemiBold"/>
                <a:sym typeface="Open Sans SemiBold"/>
              </a:rPr>
              <a:t>: </a:t>
            </a:r>
            <a:r>
              <a:rPr lang="en" sz="1200">
                <a:solidFill>
                  <a:srgbClr val="5F6368"/>
                </a:solidFill>
                <a:latin typeface="Open Sans"/>
                <a:ea typeface="Open Sans"/>
                <a:cs typeface="Open Sans"/>
                <a:sym typeface="Open Sans"/>
              </a:rPr>
              <a:t>User research, wireframing, prototyping, </a:t>
            </a:r>
            <a:endParaRPr b="1" sz="1200">
              <a:solidFill>
                <a:srgbClr val="4285F4"/>
              </a:solidFill>
              <a:latin typeface="Open Sans"/>
              <a:ea typeface="Open Sans"/>
              <a:cs typeface="Open Sans"/>
              <a:sym typeface="Open Sans"/>
            </a:endParaRPr>
          </a:p>
        </p:txBody>
      </p:sp>
      <p:sp>
        <p:nvSpPr>
          <p:cNvPr id="188" name="Google Shape;188;p43"/>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3"/>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90" name="Google Shape;190;p43"/>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94" name="Shape 194"/>
        <p:cNvGrpSpPr/>
        <p:nvPr/>
      </p:nvGrpSpPr>
      <p:grpSpPr>
        <a:xfrm>
          <a:off x="0" y="0"/>
          <a:ext cx="0" cy="0"/>
          <a:chOff x="0" y="0"/>
          <a:chExt cx="0" cy="0"/>
        </a:xfrm>
      </p:grpSpPr>
      <p:sp>
        <p:nvSpPr>
          <p:cNvPr id="195" name="Google Shape;195;p44"/>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6" name="Google Shape;196;p44"/>
          <p:cNvSpPr txBox="1"/>
          <p:nvPr/>
        </p:nvSpPr>
        <p:spPr>
          <a:xfrm>
            <a:off x="3712425" y="1886850"/>
            <a:ext cx="39465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7" name="Google Shape;197;p44"/>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5"/>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Chris</a:t>
            </a:r>
            <a:endParaRPr b="1" sz="2400">
              <a:solidFill>
                <a:srgbClr val="5F6368"/>
              </a:solidFill>
              <a:latin typeface="Open Sans"/>
              <a:ea typeface="Open Sans"/>
              <a:cs typeface="Open Sans"/>
              <a:sym typeface="Open Sans"/>
            </a:endParaRPr>
          </a:p>
        </p:txBody>
      </p:sp>
      <p:pic>
        <p:nvPicPr>
          <p:cNvPr id="203" name="Google Shape;203;p45"/>
          <p:cNvPicPr preferRelativeResize="0"/>
          <p:nvPr/>
        </p:nvPicPr>
        <p:blipFill rotWithShape="1">
          <a:blip r:embed="rId3">
            <a:alphaModFix/>
          </a:blip>
          <a:srcRect b="0" l="248" r="258" t="0"/>
          <a:stretch/>
        </p:blipFill>
        <p:spPr>
          <a:xfrm>
            <a:off x="3703201" y="1083375"/>
            <a:ext cx="5265247" cy="2976750"/>
          </a:xfrm>
          <a:prstGeom prst="rect">
            <a:avLst/>
          </a:prstGeom>
          <a:noFill/>
          <a:ln>
            <a:noFill/>
          </a:ln>
        </p:spPr>
      </p:pic>
      <p:sp>
        <p:nvSpPr>
          <p:cNvPr id="204" name="Google Shape;204;p45"/>
          <p:cNvSpPr txBox="1"/>
          <p:nvPr/>
        </p:nvSpPr>
        <p:spPr>
          <a:xfrm>
            <a:off x="517675" y="1717250"/>
            <a:ext cx="34761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Chris is a casual gamer who needs a reliable and efficient way to find new video game releases that align with his preferred genres and offer a combination of engaging gameplay and an immersive storyline. He also seeks access to customer reviews and ratings to make informed purchasing decisions.</a:t>
            </a:r>
            <a:endParaRPr/>
          </a:p>
        </p:txBody>
      </p:sp>
      <p:pic>
        <p:nvPicPr>
          <p:cNvPr id="205" name="Google Shape;205;p45"/>
          <p:cNvPicPr preferRelativeResize="0"/>
          <p:nvPr/>
        </p:nvPicPr>
        <p:blipFill rotWithShape="1">
          <a:blip r:embed="rId4">
            <a:alphaModFix/>
          </a:blip>
          <a:srcRect b="23823" l="20816" r="18263" t="1354"/>
          <a:stretch/>
        </p:blipFill>
        <p:spPr>
          <a:xfrm>
            <a:off x="3925725" y="1326425"/>
            <a:ext cx="1620300" cy="16200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1" name="Google Shape;211;p46"/>
          <p:cNvSpPr txBox="1"/>
          <p:nvPr/>
        </p:nvSpPr>
        <p:spPr>
          <a:xfrm>
            <a:off x="441463" y="2008850"/>
            <a:ext cx="1872600" cy="648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EA4335"/>
                </a:solidFill>
                <a:latin typeface="Open Sans SemiBold"/>
                <a:ea typeface="Open Sans SemiBold"/>
                <a:cs typeface="Open Sans SemiBold"/>
                <a:sym typeface="Open Sans SemiBold"/>
              </a:rPr>
              <a:t>Limited Game Selection</a:t>
            </a:r>
            <a:endParaRPr>
              <a:solidFill>
                <a:srgbClr val="EA4335"/>
              </a:solidFill>
              <a:latin typeface="Open Sans SemiBold"/>
              <a:ea typeface="Open Sans SemiBold"/>
              <a:cs typeface="Open Sans SemiBold"/>
              <a:sym typeface="Open Sans SemiBold"/>
            </a:endParaRPr>
          </a:p>
        </p:txBody>
      </p:sp>
      <p:sp>
        <p:nvSpPr>
          <p:cNvPr id="212" name="Google Shape;212;p46"/>
          <p:cNvSpPr txBox="1"/>
          <p:nvPr/>
        </p:nvSpPr>
        <p:spPr>
          <a:xfrm>
            <a:off x="441475" y="2571750"/>
            <a:ext cx="1872600" cy="1431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Users may find it frustrating when a gaming app has a limited selection of games, leaving them with few options to choose from.</a:t>
            </a:r>
            <a:endParaRPr sz="1200"/>
          </a:p>
        </p:txBody>
      </p:sp>
      <p:sp>
        <p:nvSpPr>
          <p:cNvPr id="213" name="Google Shape;213;p46"/>
          <p:cNvSpPr txBox="1"/>
          <p:nvPr/>
        </p:nvSpPr>
        <p:spPr>
          <a:xfrm>
            <a:off x="2511775" y="2008850"/>
            <a:ext cx="2014500" cy="7233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Complicated Navigation</a:t>
            </a:r>
            <a:endParaRPr>
              <a:solidFill>
                <a:srgbClr val="4285F4"/>
              </a:solidFill>
              <a:latin typeface="Open Sans SemiBold"/>
              <a:ea typeface="Open Sans SemiBold"/>
              <a:cs typeface="Open Sans SemiBold"/>
              <a:sym typeface="Open Sans SemiBold"/>
            </a:endParaRPr>
          </a:p>
        </p:txBody>
      </p:sp>
      <p:sp>
        <p:nvSpPr>
          <p:cNvPr id="214" name="Google Shape;214;p46"/>
          <p:cNvSpPr txBox="1"/>
          <p:nvPr/>
        </p:nvSpPr>
        <p:spPr>
          <a:xfrm>
            <a:off x="2582725" y="2571750"/>
            <a:ext cx="1872600" cy="18564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A website that lacks intuitive navigation or has a complex user interface can confuse users and make it difficult for them to find the products they are looking for.</a:t>
            </a:r>
            <a:endParaRPr sz="1200"/>
          </a:p>
        </p:txBody>
      </p:sp>
      <p:sp>
        <p:nvSpPr>
          <p:cNvPr id="215" name="Google Shape;215;p46"/>
          <p:cNvSpPr txBox="1"/>
          <p:nvPr/>
        </p:nvSpPr>
        <p:spPr>
          <a:xfrm>
            <a:off x="4723969" y="2008850"/>
            <a:ext cx="1872600" cy="7233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Limited Product Information</a:t>
            </a:r>
            <a:endParaRPr>
              <a:solidFill>
                <a:srgbClr val="4285F4"/>
              </a:solidFill>
              <a:latin typeface="Open Sans SemiBold"/>
              <a:ea typeface="Open Sans SemiBold"/>
              <a:cs typeface="Open Sans SemiBold"/>
              <a:sym typeface="Open Sans SemiBold"/>
            </a:endParaRPr>
          </a:p>
        </p:txBody>
      </p:sp>
      <p:sp>
        <p:nvSpPr>
          <p:cNvPr id="216" name="Google Shape;216;p46"/>
          <p:cNvSpPr txBox="1"/>
          <p:nvPr/>
        </p:nvSpPr>
        <p:spPr>
          <a:xfrm>
            <a:off x="4723969" y="2571750"/>
            <a:ext cx="1872600" cy="18564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If essential product details, such as specifications, pricing, or availability, are not clearly presented, users may become frustrated and abandon their purchase.</a:t>
            </a:r>
            <a:endParaRPr sz="1200"/>
          </a:p>
        </p:txBody>
      </p:sp>
      <p:sp>
        <p:nvSpPr>
          <p:cNvPr id="217" name="Google Shape;217;p46"/>
          <p:cNvSpPr txBox="1"/>
          <p:nvPr/>
        </p:nvSpPr>
        <p:spPr>
          <a:xfrm>
            <a:off x="6603927" y="2008850"/>
            <a:ext cx="2395200" cy="7233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Lack of Personalized Recommendations</a:t>
            </a:r>
            <a:endParaRPr>
              <a:solidFill>
                <a:srgbClr val="4285F4"/>
              </a:solidFill>
              <a:latin typeface="Open Sans SemiBold"/>
              <a:ea typeface="Open Sans SemiBold"/>
              <a:cs typeface="Open Sans SemiBold"/>
              <a:sym typeface="Open Sans SemiBold"/>
            </a:endParaRPr>
          </a:p>
        </p:txBody>
      </p:sp>
      <p:sp>
        <p:nvSpPr>
          <p:cNvPr id="218" name="Google Shape;218;p46"/>
          <p:cNvSpPr txBox="1"/>
          <p:nvPr/>
        </p:nvSpPr>
        <p:spPr>
          <a:xfrm>
            <a:off x="6865219" y="2571750"/>
            <a:ext cx="1872600" cy="20688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Users may feel overwhelmed when an e-commerce website does not provide personalized product recommendations, making it harder to discover items that align with their preferences.</a:t>
            </a:r>
            <a:endParaRPr sz="1200"/>
          </a:p>
        </p:txBody>
      </p:sp>
      <p:sp>
        <p:nvSpPr>
          <p:cNvPr id="219" name="Google Shape;219;p46"/>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0" name="Google Shape;220;p46"/>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1" name="Google Shape;221;p46"/>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7"/>
          <p:cNvSpPr/>
          <p:nvPr/>
        </p:nvSpPr>
        <p:spPr>
          <a:xfrm>
            <a:off x="4211875" y="524350"/>
            <a:ext cx="4682700" cy="42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29" name="Google Shape;229;p47"/>
          <p:cNvSpPr txBox="1"/>
          <p:nvPr/>
        </p:nvSpPr>
        <p:spPr>
          <a:xfrm>
            <a:off x="517675" y="1522550"/>
            <a:ext cx="24213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[Your notes about goals and thought process]</a:t>
            </a:r>
            <a:endParaRPr/>
          </a:p>
        </p:txBody>
      </p:sp>
      <p:pic>
        <p:nvPicPr>
          <p:cNvPr id="230" name="Google Shape;230;p47"/>
          <p:cNvPicPr preferRelativeResize="0"/>
          <p:nvPr/>
        </p:nvPicPr>
        <p:blipFill>
          <a:blip r:embed="rId3">
            <a:alphaModFix/>
          </a:blip>
          <a:stretch>
            <a:fillRect/>
          </a:stretch>
        </p:blipFill>
        <p:spPr>
          <a:xfrm>
            <a:off x="3163625" y="524350"/>
            <a:ext cx="5730950" cy="421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34" name="Shape 234"/>
        <p:cNvGrpSpPr/>
        <p:nvPr/>
      </p:nvGrpSpPr>
      <p:grpSpPr>
        <a:xfrm>
          <a:off x="0" y="0"/>
          <a:ext cx="0" cy="0"/>
          <a:chOff x="0" y="0"/>
          <a:chExt cx="0" cy="0"/>
        </a:xfrm>
      </p:grpSpPr>
      <p:sp>
        <p:nvSpPr>
          <p:cNvPr id="235" name="Google Shape;235;p48"/>
          <p:cNvSpPr txBox="1"/>
          <p:nvPr/>
        </p:nvSpPr>
        <p:spPr>
          <a:xfrm>
            <a:off x="3721275" y="1886850"/>
            <a:ext cx="63021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p:txBody>
      </p:sp>
      <p:sp>
        <p:nvSpPr>
          <p:cNvPr id="236" name="Google Shape;236;p48"/>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7" name="Google Shape;237;p48"/>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